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4" r:id="rId1"/>
  </p:sldMasterIdLst>
  <p:notesMasterIdLst>
    <p:notesMasterId r:id="rId44"/>
  </p:notesMasterIdLst>
  <p:sldIdLst>
    <p:sldId id="451" r:id="rId2"/>
    <p:sldId id="384" r:id="rId3"/>
    <p:sldId id="421" r:id="rId4"/>
    <p:sldId id="422" r:id="rId5"/>
    <p:sldId id="423" r:id="rId6"/>
    <p:sldId id="424" r:id="rId7"/>
    <p:sldId id="425" r:id="rId8"/>
    <p:sldId id="426" r:id="rId9"/>
    <p:sldId id="427" r:id="rId10"/>
    <p:sldId id="428" r:id="rId11"/>
    <p:sldId id="429" r:id="rId12"/>
    <p:sldId id="430" r:id="rId13"/>
    <p:sldId id="431" r:id="rId14"/>
    <p:sldId id="432" r:id="rId15"/>
    <p:sldId id="406" r:id="rId16"/>
    <p:sldId id="407" r:id="rId17"/>
    <p:sldId id="408" r:id="rId18"/>
    <p:sldId id="409" r:id="rId19"/>
    <p:sldId id="412" r:id="rId20"/>
    <p:sldId id="413" r:id="rId21"/>
    <p:sldId id="414" r:id="rId22"/>
    <p:sldId id="415" r:id="rId23"/>
    <p:sldId id="416" r:id="rId24"/>
    <p:sldId id="433" r:id="rId25"/>
    <p:sldId id="434" r:id="rId26"/>
    <p:sldId id="435" r:id="rId27"/>
    <p:sldId id="417" r:id="rId28"/>
    <p:sldId id="418" r:id="rId29"/>
    <p:sldId id="419" r:id="rId30"/>
    <p:sldId id="438" r:id="rId31"/>
    <p:sldId id="439" r:id="rId32"/>
    <p:sldId id="440" r:id="rId33"/>
    <p:sldId id="441" r:id="rId34"/>
    <p:sldId id="442" r:id="rId35"/>
    <p:sldId id="443" r:id="rId36"/>
    <p:sldId id="444" r:id="rId37"/>
    <p:sldId id="446" r:id="rId38"/>
    <p:sldId id="445" r:id="rId39"/>
    <p:sldId id="447" r:id="rId40"/>
    <p:sldId id="448" r:id="rId41"/>
    <p:sldId id="449" r:id="rId42"/>
    <p:sldId id="452" r:id="rId43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12" autoAdjust="0"/>
    <p:restoredTop sz="94660"/>
  </p:normalViewPr>
  <p:slideViewPr>
    <p:cSldViewPr snapToGrid="0">
      <p:cViewPr>
        <p:scale>
          <a:sx n="75" d="100"/>
          <a:sy n="75" d="100"/>
        </p:scale>
        <p:origin x="54" y="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wmf"/><Relationship Id="rId2" Type="http://schemas.openxmlformats.org/officeDocument/2006/relationships/image" Target="../media/image35.wmf"/><Relationship Id="rId1" Type="http://schemas.openxmlformats.org/officeDocument/2006/relationships/image" Target="../media/image34.wmf"/><Relationship Id="rId5" Type="http://schemas.openxmlformats.org/officeDocument/2006/relationships/image" Target="../media/image38.wmf"/><Relationship Id="rId4" Type="http://schemas.openxmlformats.org/officeDocument/2006/relationships/image" Target="../media/image37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wmf"/><Relationship Id="rId1" Type="http://schemas.openxmlformats.org/officeDocument/2006/relationships/image" Target="../media/image43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wmf>
</file>

<file path=ppt/media/image35.wmf>
</file>

<file path=ppt/media/image36.wmf>
</file>

<file path=ppt/media/image37.wmf>
</file>

<file path=ppt/media/image38.wmf>
</file>

<file path=ppt/media/image39.png>
</file>

<file path=ppt/media/image4.png>
</file>

<file path=ppt/media/image40.png>
</file>

<file path=ppt/media/image41.png>
</file>

<file path=ppt/media/image42.png>
</file>

<file path=ppt/media/image43.wmf>
</file>

<file path=ppt/media/image44.wmf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C4BE59D-74DF-4B94-B5CA-39683658C5C7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671453C5-CFB1-4983-84CF-19D94139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77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A538B-0CDC-4A10-98D4-B3451F375FA3}" type="datetime1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81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CBBE-0BF5-498C-A931-1C9F3E44EF2F}" type="datetime1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588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A6F77-DEE0-4FA6-A37B-C2B04439D499}" type="datetime1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38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00BFF-6635-4654-A056-069221676C0C}" type="datetime1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980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E977-8F08-4064-B7B8-C08E050C77AF}" type="datetime1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178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AB5A0-68B2-45B0-8AA1-4BFE98CFC070}" type="datetime1">
              <a:rPr lang="en-US" smtClean="0"/>
              <a:t>6/26/2022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749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03FD-C1CF-4E61-9DDD-EB3330D35B42}" type="datetime1">
              <a:rPr lang="en-US" smtClean="0"/>
              <a:t>6/26/2022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920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7787-2ED8-400E-88F6-B03E81F7EE8A}" type="datetime1">
              <a:rPr lang="en-US" smtClean="0"/>
              <a:t>6/26/2022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58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928A6-13EA-48FA-BF13-0AB52B560F72}" type="datetime1">
              <a:rPr lang="en-US" smtClean="0"/>
              <a:t>6/26/2022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6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83B2-AC7C-46F2-9AF8-6188474A609E}" type="datetime1">
              <a:rPr lang="en-US" smtClean="0"/>
              <a:t>6/26/2022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35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101EA-2C35-4FB1-A566-14EBA3CFE8C8}" type="datetime1">
              <a:rPr lang="en-US" smtClean="0"/>
              <a:t>6/26/2022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C1386-7B60-428F-B5F3-2B31839A39BD}" type="datetime1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6E8FF-2934-4701-A387-AC12E7C06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778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3" r:id="rId9"/>
    <p:sldLayoutId id="2147483924" r:id="rId10"/>
    <p:sldLayoutId id="214748392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38.wmf"/><Relationship Id="rId3" Type="http://schemas.openxmlformats.org/officeDocument/2006/relationships/image" Target="../media/image39.png"/><Relationship Id="rId7" Type="http://schemas.openxmlformats.org/officeDocument/2006/relationships/image" Target="../media/image35.wmf"/><Relationship Id="rId12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37.wmf"/><Relationship Id="rId5" Type="http://schemas.openxmlformats.org/officeDocument/2006/relationships/image" Target="../media/image34.wmf"/><Relationship Id="rId15" Type="http://schemas.openxmlformats.org/officeDocument/2006/relationships/image" Target="../media/image1.png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36.wmf"/><Relationship Id="rId1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5.png"/><Relationship Id="rId7" Type="http://schemas.openxmlformats.org/officeDocument/2006/relationships/image" Target="../media/image44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43.wmf"/><Relationship Id="rId4" Type="http://schemas.openxmlformats.org/officeDocument/2006/relationships/oleObject" Target="../embeddings/oleObject6.bin"/><Relationship Id="rId9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09897"/>
            <a:ext cx="10515600" cy="536706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3200" dirty="0" smtClean="0"/>
              <a:t>Lecturer</a:t>
            </a:r>
            <a:r>
              <a:rPr lang="en-US" i="1" dirty="0"/>
              <a:t>: </a:t>
            </a:r>
            <a:r>
              <a:rPr lang="en-US" i="1" dirty="0" err="1"/>
              <a:t>Alireza</a:t>
            </a:r>
            <a:r>
              <a:rPr lang="en-US" i="1" dirty="0"/>
              <a:t> </a:t>
            </a:r>
            <a:r>
              <a:rPr lang="en-US" i="1" dirty="0" err="1"/>
              <a:t>Alivand</a:t>
            </a:r>
            <a:r>
              <a:rPr lang="en-US" i="1" dirty="0"/>
              <a:t/>
            </a:r>
            <a:br>
              <a:rPr lang="en-US" i="1" dirty="0"/>
            </a:br>
            <a:endParaRPr lang="en-US" i="1" dirty="0" smtClean="0"/>
          </a:p>
          <a:p>
            <a:pPr marL="0" indent="0" algn="ctr">
              <a:buNone/>
            </a:pPr>
            <a:r>
              <a:rPr lang="fa-IR" i="1" dirty="0"/>
              <a:t/>
            </a:r>
            <a:br>
              <a:rPr lang="fa-IR" i="1" dirty="0"/>
            </a:b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Faculty of Electrical and Computer Engineering, Urmia University</a:t>
            </a:r>
            <a:r>
              <a:rPr lang="fa-IR" i="1" dirty="0"/>
              <a:t/>
            </a:r>
            <a:br>
              <a:rPr lang="fa-IR" i="1" dirty="0"/>
            </a:br>
            <a:endParaRPr lang="en-US" i="1" dirty="0"/>
          </a:p>
          <a:p>
            <a:pPr marL="0" indent="0" algn="ctr">
              <a:buNone/>
            </a:pPr>
            <a:endParaRPr lang="en-US" i="1" dirty="0" smtClean="0"/>
          </a:p>
          <a:p>
            <a:pPr marL="0" indent="0" algn="ctr">
              <a:buNone/>
            </a:pPr>
            <a:r>
              <a:rPr lang="fa-IR" i="1" dirty="0"/>
              <a:t/>
            </a:r>
            <a:br>
              <a:rPr lang="fa-IR" i="1" dirty="0"/>
            </a:b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Electronic orientation internship</a:t>
            </a:r>
            <a:r>
              <a:rPr lang="fa-IR" i="1" dirty="0"/>
              <a:t/>
            </a:r>
            <a:br>
              <a:rPr lang="fa-IR" i="1" dirty="0"/>
            </a:br>
            <a:endParaRPr lang="en-US" i="1" dirty="0" smtClean="0"/>
          </a:p>
          <a:p>
            <a:pPr marL="0" indent="0" algn="ctr">
              <a:buNone/>
            </a:pPr>
            <a:r>
              <a:rPr lang="fa-IR" i="1" dirty="0"/>
              <a:t/>
            </a:r>
            <a:br>
              <a:rPr lang="fa-IR" i="1" dirty="0"/>
            </a:br>
            <a:r>
              <a:rPr lang="en-US" i="1" dirty="0"/>
              <a:t/>
            </a:r>
            <a:br>
              <a:rPr lang="en-US" i="1" dirty="0"/>
            </a:br>
            <a:r>
              <a:rPr lang="en-US" i="1"/>
              <a:t>Article </a:t>
            </a:r>
            <a:r>
              <a:rPr lang="en-US" i="1" smtClean="0"/>
              <a:t>9</a:t>
            </a:r>
            <a:r>
              <a:rPr lang="fa-IR" i="1" dirty="0"/>
              <a:t/>
            </a:r>
            <a:br>
              <a:rPr lang="fa-IR" i="1" dirty="0"/>
            </a:b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6" y="0"/>
            <a:ext cx="2240247" cy="1981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582" y="-1"/>
            <a:ext cx="2341418" cy="198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729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31523"/>
            <a:ext cx="12191999" cy="82647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9/41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1" y="154991"/>
            <a:ext cx="12131038" cy="58267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3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71088"/>
            <a:ext cx="12191999" cy="78691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10/41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59816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23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5838825"/>
            <a:ext cx="12191999" cy="101917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11/41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5838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03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22731"/>
            <a:ext cx="12191999" cy="8352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12/41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002"/>
            <a:ext cx="12191999" cy="58303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9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97465"/>
            <a:ext cx="12191999" cy="76053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13/41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60622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00480" y="4953000"/>
            <a:ext cx="932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1.65V BVCEO </a:t>
            </a:r>
            <a:r>
              <a:rPr lang="en-US" b="1" dirty="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BiCMOS</a:t>
            </a:r>
            <a:r>
              <a:rPr lang="en-US" b="1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Process</a:t>
            </a:r>
          </a:p>
          <a:p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41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091746" y="332445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18335"/>
            <a:ext cx="12191999" cy="839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Mandegaran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Hajimiri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JSSCC 2007 ]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3" t="20536" r="243" b="20405"/>
          <a:stretch/>
        </p:blipFill>
        <p:spPr bwMode="auto">
          <a:xfrm>
            <a:off x="595413" y="2309436"/>
            <a:ext cx="3953438" cy="233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npn pnp transistor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455" y="2309436"/>
            <a:ext cx="4645025" cy="228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860858" y="4809730"/>
            <a:ext cx="56974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 Limiting Factor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14/41</a:t>
            </a:r>
            <a:endParaRPr lang="en-US" sz="16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117146" y="272219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Mandegaran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Hajimiri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JSSCC 2007 ]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4" descr="Image result for npn pnp transistor symbo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9559" r="50744" b="10326"/>
          <a:stretch/>
        </p:blipFill>
        <p:spPr bwMode="auto">
          <a:xfrm>
            <a:off x="120832" y="1732666"/>
            <a:ext cx="2602228" cy="2636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Image result for npn pnp transistor symbo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9559" r="50744" b="10326"/>
          <a:stretch/>
        </p:blipFill>
        <p:spPr bwMode="auto">
          <a:xfrm>
            <a:off x="2790631" y="2194915"/>
            <a:ext cx="1827806" cy="1990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Image result for npn pnp transistor symbo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9559" r="50744" b="10326"/>
          <a:stretch/>
        </p:blipFill>
        <p:spPr bwMode="auto">
          <a:xfrm>
            <a:off x="4774938" y="2397436"/>
            <a:ext cx="1455791" cy="158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result for npn pnp transistor symbo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9559" r="50744" b="10326"/>
          <a:stretch/>
        </p:blipFill>
        <p:spPr bwMode="auto">
          <a:xfrm>
            <a:off x="6453572" y="2619354"/>
            <a:ext cx="1048147" cy="1141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Image result for npn pnp transistor symbo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9559" r="50744" b="10326"/>
          <a:stretch/>
        </p:blipFill>
        <p:spPr bwMode="auto">
          <a:xfrm>
            <a:off x="7724562" y="2822156"/>
            <a:ext cx="675615" cy="73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Image result for npn pnp transistor symbol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9559" r="50744" b="10326"/>
          <a:stretch/>
        </p:blipFill>
        <p:spPr bwMode="auto">
          <a:xfrm>
            <a:off x="8623020" y="2972624"/>
            <a:ext cx="456227" cy="49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Image result for npn pnp transistor symbol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9559" r="50744" b="10326"/>
          <a:stretch/>
        </p:blipFill>
        <p:spPr bwMode="auto">
          <a:xfrm>
            <a:off x="9366356" y="3071268"/>
            <a:ext cx="290967" cy="316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Image result for npn pnp transistor symbol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9559" r="50744" b="10326"/>
          <a:stretch/>
        </p:blipFill>
        <p:spPr bwMode="auto">
          <a:xfrm>
            <a:off x="9929630" y="3124251"/>
            <a:ext cx="204607" cy="22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result for npn pnp transistor symbol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9559" r="50744" b="10326"/>
          <a:stretch/>
        </p:blipFill>
        <p:spPr bwMode="auto">
          <a:xfrm>
            <a:off x="10406544" y="3136972"/>
            <a:ext cx="153414" cy="167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Notched Right Arrow 3"/>
          <p:cNvSpPr/>
          <p:nvPr/>
        </p:nvSpPr>
        <p:spPr>
          <a:xfrm>
            <a:off x="812482" y="4224251"/>
            <a:ext cx="10190480" cy="662331"/>
          </a:xfrm>
          <a:prstGeom prst="notched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45740" y="4254417"/>
            <a:ext cx="2046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SCALING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Notched Right Arrow 24"/>
          <p:cNvSpPr/>
          <p:nvPr/>
        </p:nvSpPr>
        <p:spPr>
          <a:xfrm>
            <a:off x="812483" y="4902718"/>
            <a:ext cx="10154920" cy="606086"/>
          </a:xfrm>
          <a:prstGeom prst="notched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4083181" y="4886582"/>
            <a:ext cx="4882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BECOME FASTER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Notched Right Arrow 27"/>
          <p:cNvSpPr/>
          <p:nvPr/>
        </p:nvSpPr>
        <p:spPr>
          <a:xfrm>
            <a:off x="830262" y="5508804"/>
            <a:ext cx="10154920" cy="606086"/>
          </a:xfrm>
          <a:prstGeom prst="notched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146264" y="5501523"/>
            <a:ext cx="12227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BECOME LESS TOLERANT OF HIGH VOLTAGE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-1" y="6131026"/>
            <a:ext cx="12191999" cy="7269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11327789" y="6258224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15/41</a:t>
            </a:r>
            <a:endParaRPr lang="en-US" sz="16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088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117146" y="272219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49108"/>
            <a:ext cx="12191999" cy="80889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Mandegaran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Hajimiri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JSSCC 2007 ]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1792978" y="2137416"/>
            <a:ext cx="9144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BVCEO                      Vs			BVCER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Notched Right Arrow 2"/>
          <p:cNvSpPr/>
          <p:nvPr/>
        </p:nvSpPr>
        <p:spPr>
          <a:xfrm rot="16200000">
            <a:off x="2044626" y="3073056"/>
            <a:ext cx="1082040" cy="65024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742178" y="4112013"/>
            <a:ext cx="49481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Worst Case	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Most Reported Value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Notched Right Arrow 27"/>
          <p:cNvSpPr/>
          <p:nvPr/>
        </p:nvSpPr>
        <p:spPr>
          <a:xfrm rot="16200000">
            <a:off x="8587666" y="3052620"/>
            <a:ext cx="1082040" cy="65024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939018" y="4112013"/>
            <a:ext cx="4948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Most Important Value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16/41</a:t>
            </a:r>
            <a:endParaRPr lang="en-US" sz="16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544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84277"/>
            <a:ext cx="12191999" cy="77372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Mandegaran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Hajimiri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JSSCC 2007 ]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098" name="Picture 2" descr="Image result for npn transistor when base is ope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815" y="2184045"/>
            <a:ext cx="7590229" cy="35936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271" y="3672279"/>
            <a:ext cx="3261298" cy="617208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17/41</a:t>
            </a:r>
            <a:endParaRPr lang="en-US" sz="16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5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79881"/>
            <a:ext cx="12191999" cy="7781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Mandegaran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Hajimiri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JSSCC 2007 ]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73795"/>
          <a:stretch/>
        </p:blipFill>
        <p:spPr>
          <a:xfrm>
            <a:off x="649549" y="2090236"/>
            <a:ext cx="2758223" cy="37812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449" y="2164986"/>
            <a:ext cx="6053974" cy="3577522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11301412" y="6165056"/>
            <a:ext cx="733425" cy="495118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18/41</a:t>
            </a:r>
            <a:endParaRPr lang="en-US" sz="16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83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22731"/>
            <a:ext cx="12191999" cy="8352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1/41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56493" cy="60227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812881" y="1643613"/>
            <a:ext cx="6022731" cy="27355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59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38426"/>
            <a:ext cx="12191999" cy="81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Mandegaran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Hajimiri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JSSCC 2007 ]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5280" r="63799"/>
          <a:stretch/>
        </p:blipFill>
        <p:spPr>
          <a:xfrm>
            <a:off x="502920" y="2153919"/>
            <a:ext cx="2565400" cy="36539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0627" y="2802988"/>
            <a:ext cx="2217378" cy="5676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9347" y="3679899"/>
            <a:ext cx="4800508" cy="601968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19/41</a:t>
            </a:r>
            <a:endParaRPr lang="en-US" sz="16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60245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3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15050"/>
            <a:ext cx="12191999" cy="7429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Mandegaran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Hajimiri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JSSCC 2007 ]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895" y="2001378"/>
            <a:ext cx="4133850" cy="3800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ounded Rectangle 7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20/41</a:t>
            </a:r>
            <a:endParaRPr lang="en-US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22731"/>
            <a:ext cx="12191999" cy="8352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Mandegaran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Hajimiri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JSSCC 2007 ]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447" y="1959718"/>
            <a:ext cx="6699911" cy="36102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ounded Rectangle 7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21/41</a:t>
            </a:r>
            <a:endParaRPr lang="en-US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4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-1" y="6075485"/>
            <a:ext cx="12191999" cy="78251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Mandegaran</a:t>
            </a: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Hajimiri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JSSCC 2007 ]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460" y="2219818"/>
            <a:ext cx="6129819" cy="36430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ounded Rectangle 7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22/41</a:t>
            </a:r>
            <a:endParaRPr lang="en-US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9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49108"/>
            <a:ext cx="12191999" cy="80889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23/41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59"/>
            <a:ext cx="12115800" cy="58032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25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66692"/>
            <a:ext cx="12191999" cy="79130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24/41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72" y="0"/>
            <a:ext cx="12148727" cy="5838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43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49108"/>
            <a:ext cx="12191999" cy="80889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25/41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38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70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44712"/>
            <a:ext cx="12191999" cy="81328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508"/>
          <a:stretch/>
        </p:blipFill>
        <p:spPr>
          <a:xfrm>
            <a:off x="-1" y="0"/>
            <a:ext cx="12191999" cy="604471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26/41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8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18302"/>
            <a:ext cx="12191999" cy="83969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JSSCC 2019 ]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75" y="2802852"/>
            <a:ext cx="3708851" cy="24758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6942795"/>
              </p:ext>
            </p:extLst>
          </p:nvPr>
        </p:nvGraphicFramePr>
        <p:xfrm>
          <a:off x="5976449" y="2316521"/>
          <a:ext cx="5783262" cy="798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8" name="Equation" r:id="rId4" imgW="3035160" imgH="419040" progId="Equation.DSMT4">
                  <p:embed/>
                </p:oleObj>
              </mc:Choice>
              <mc:Fallback>
                <p:oleObj name="Equation" r:id="rId4" imgW="3035160" imgH="419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76449" y="2316521"/>
                        <a:ext cx="5783262" cy="798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651930"/>
              </p:ext>
            </p:extLst>
          </p:nvPr>
        </p:nvGraphicFramePr>
        <p:xfrm>
          <a:off x="4409619" y="3395284"/>
          <a:ext cx="803663" cy="7118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9" name="Equation" r:id="rId6" imgW="444240" imgH="393480" progId="Equation.DSMT4">
                  <p:embed/>
                </p:oleObj>
              </mc:Choice>
              <mc:Fallback>
                <p:oleObj name="Equation" r:id="rId6" imgW="44424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409619" y="3395284"/>
                        <a:ext cx="803663" cy="7118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7142471"/>
              </p:ext>
            </p:extLst>
          </p:nvPr>
        </p:nvGraphicFramePr>
        <p:xfrm>
          <a:off x="4287769" y="4846734"/>
          <a:ext cx="1851025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0" name="Equation" r:id="rId8" imgW="977760" imgH="228600" progId="Equation.DSMT4">
                  <p:embed/>
                </p:oleObj>
              </mc:Choice>
              <mc:Fallback>
                <p:oleObj name="Equation" r:id="rId8" imgW="9777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87769" y="4846734"/>
                        <a:ext cx="1851025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649592"/>
              </p:ext>
            </p:extLst>
          </p:nvPr>
        </p:nvGraphicFramePr>
        <p:xfrm>
          <a:off x="6838950" y="3514725"/>
          <a:ext cx="2222500" cy="763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1" name="Equation" r:id="rId10" imgW="1218960" imgH="419040" progId="Equation.DSMT4">
                  <p:embed/>
                </p:oleObj>
              </mc:Choice>
              <mc:Fallback>
                <p:oleObj name="Equation" r:id="rId10" imgW="1218960" imgH="419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838950" y="3514725"/>
                        <a:ext cx="2222500" cy="763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4902458"/>
              </p:ext>
            </p:extLst>
          </p:nvPr>
        </p:nvGraphicFramePr>
        <p:xfrm>
          <a:off x="6650038" y="4602163"/>
          <a:ext cx="4524375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" name="Equation" r:id="rId12" imgW="2349360" imgH="469800" progId="Equation.DSMT4">
                  <p:embed/>
                </p:oleObj>
              </mc:Choice>
              <mc:Fallback>
                <p:oleObj name="Equation" r:id="rId12" imgW="234936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650038" y="4602163"/>
                        <a:ext cx="4524375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Left Brace 9"/>
          <p:cNvSpPr/>
          <p:nvPr/>
        </p:nvSpPr>
        <p:spPr>
          <a:xfrm>
            <a:off x="5805366" y="3221230"/>
            <a:ext cx="1308769" cy="2582434"/>
          </a:xfrm>
          <a:prstGeom prst="leftBrace">
            <a:avLst>
              <a:gd name="adj1" fmla="val 8333"/>
              <a:gd name="adj2" fmla="val 49364"/>
            </a:avLst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27/41</a:t>
            </a:r>
            <a:endParaRPr lang="en-US" sz="16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87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97465"/>
            <a:ext cx="12191999" cy="76053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9" r="7220"/>
          <a:stretch/>
        </p:blipFill>
        <p:spPr>
          <a:xfrm>
            <a:off x="460375" y="1654713"/>
            <a:ext cx="8761535" cy="435963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114476"/>
            <a:ext cx="12191998" cy="16279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74812" y="403287"/>
            <a:ext cx="1123082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JSSCC 2019 ]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163907" y="3287604"/>
            <a:ext cx="12748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R=1K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C=1pF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A2=1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28/41</a:t>
            </a:r>
            <a:endParaRPr lang="en-US" sz="16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29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18335"/>
            <a:ext cx="12191999" cy="839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2/41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38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6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62296"/>
            <a:ext cx="12191999" cy="79570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3" y="0"/>
            <a:ext cx="12102665" cy="606229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29/41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04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53504"/>
            <a:ext cx="12191999" cy="80449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38"/>
            <a:ext cx="12137781" cy="5973760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30/41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217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87818"/>
            <a:ext cx="12191999" cy="77018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407520" cy="607988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460274" y="109904"/>
            <a:ext cx="4731724" cy="10330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799590" y="403287"/>
            <a:ext cx="4306049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itional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lanations  </a:t>
            </a:r>
            <a:r>
              <a:rPr lang="en-US" sz="105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JSSCC 2019 ]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6814816"/>
              </p:ext>
            </p:extLst>
          </p:nvPr>
        </p:nvGraphicFramePr>
        <p:xfrm>
          <a:off x="8506558" y="1518993"/>
          <a:ext cx="2277208" cy="1290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3" name="Equation" r:id="rId4" imgW="761760" imgH="431640" progId="Equation.DSMT4">
                  <p:embed/>
                </p:oleObj>
              </mc:Choice>
              <mc:Fallback>
                <p:oleObj name="Equation" r:id="rId4" imgW="76176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06558" y="1518993"/>
                        <a:ext cx="2277208" cy="1290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5042156"/>
              </p:ext>
            </p:extLst>
          </p:nvPr>
        </p:nvGraphicFramePr>
        <p:xfrm>
          <a:off x="8506558" y="3380521"/>
          <a:ext cx="2158513" cy="1508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4" name="Equation" r:id="rId6" imgW="927000" imgH="647640" progId="Equation.DSMT4">
                  <p:embed/>
                </p:oleObj>
              </mc:Choice>
              <mc:Fallback>
                <p:oleObj name="Equation" r:id="rId6" imgW="927000" imgH="647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506558" y="3380521"/>
                        <a:ext cx="2158513" cy="1508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ounded Rectangle 12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31/41</a:t>
            </a:r>
            <a:endParaRPr lang="en-US" sz="16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9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66692"/>
            <a:ext cx="12191999" cy="79130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936"/>
            <a:ext cx="12191999" cy="6010399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32/41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7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50160"/>
            <a:ext cx="12191999" cy="80783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33506"/>
            <a:ext cx="12191999" cy="597271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33/41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4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66692"/>
            <a:ext cx="12191999" cy="79130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5" y="49728"/>
            <a:ext cx="12150143" cy="6016964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34/41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74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10655"/>
            <a:ext cx="12191999" cy="74734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37"/>
            <a:ext cx="12192000" cy="6102718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35/41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88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31779"/>
            <a:ext cx="12191999" cy="72622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12384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318997" y="624009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36/41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12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97932"/>
            <a:ext cx="12191999" cy="76006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944" y="67202"/>
            <a:ext cx="12191999" cy="5957177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37/41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40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88673"/>
            <a:ext cx="12191999" cy="76932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936"/>
            <a:ext cx="12191999" cy="6080737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38/41</a:t>
            </a:r>
            <a:endParaRPr lang="en-US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682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40315"/>
            <a:ext cx="12191999" cy="81768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3/41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400"/>
          <a:stretch/>
        </p:blipFill>
        <p:spPr>
          <a:xfrm>
            <a:off x="66039" y="136282"/>
            <a:ext cx="12191999" cy="590403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4484" y="3579526"/>
            <a:ext cx="1134364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F0"/>
                </a:solidFill>
                <a:latin typeface="HelveticaLTStd-Cond"/>
              </a:rPr>
              <a:t>Traditionally, the high-performance optical coherent communication TX has </a:t>
            </a:r>
            <a:r>
              <a:rPr lang="en-US" sz="2000" b="1" dirty="0" smtClean="0">
                <a:solidFill>
                  <a:srgbClr val="00B0F0"/>
                </a:solidFill>
                <a:latin typeface="HelveticaLTStd-Cond"/>
              </a:rPr>
              <a:t>been a </a:t>
            </a:r>
            <a:r>
              <a:rPr lang="en-US" sz="2000" b="1" dirty="0">
                <a:solidFill>
                  <a:srgbClr val="00B0F0"/>
                </a:solidFill>
                <a:latin typeface="HelveticaLTStd-Cond"/>
              </a:rPr>
              <a:t>discrete assembly based on LiNbO</a:t>
            </a:r>
            <a:r>
              <a:rPr lang="en-US" sz="900" b="1" dirty="0">
                <a:solidFill>
                  <a:srgbClr val="00B0F0"/>
                </a:solidFill>
                <a:latin typeface="HelveticaLTStd-Cond"/>
              </a:rPr>
              <a:t>3 </a:t>
            </a:r>
            <a:r>
              <a:rPr lang="en-US" sz="2000" b="1" dirty="0">
                <a:solidFill>
                  <a:srgbClr val="00B0F0"/>
                </a:solidFill>
                <a:latin typeface="HelveticaLTStd-Cond"/>
              </a:rPr>
              <a:t>modulators and III-V </a:t>
            </a:r>
            <a:r>
              <a:rPr lang="en-US" sz="2000" b="1" dirty="0" smtClean="0">
                <a:solidFill>
                  <a:srgbClr val="00B0F0"/>
                </a:solidFill>
                <a:latin typeface="HelveticaLTStd-Cond"/>
              </a:rPr>
              <a:t>drivers.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00B0F0"/>
              </a:solidFill>
              <a:latin typeface="HelveticaLTStd-Con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B0F0"/>
                </a:solidFill>
                <a:latin typeface="HelveticaLTStd-Cond"/>
              </a:rPr>
              <a:t>Bulky</a:t>
            </a:r>
            <a:endParaRPr lang="fa-IR" sz="2000" b="1" dirty="0" smtClean="0">
              <a:solidFill>
                <a:srgbClr val="00B0F0"/>
              </a:solidFill>
              <a:latin typeface="HelveticaLTStd-Con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B0F0"/>
                </a:solidFill>
                <a:latin typeface="HelveticaLTStd-Cond"/>
              </a:rPr>
              <a:t>Discrete Assembly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B0F0"/>
                </a:solidFill>
                <a:latin typeface="HelveticaLTStd-Cond"/>
              </a:rPr>
              <a:t>Doesn’t work for high-volume or intra center application</a:t>
            </a:r>
            <a:r>
              <a:rPr lang="en-US" sz="2000" b="1" dirty="0" smtClean="0">
                <a:solidFill>
                  <a:srgbClr val="00B0F0"/>
                </a:solidFill>
              </a:rPr>
              <a:t> </a:t>
            </a:r>
            <a:br>
              <a:rPr lang="en-US" sz="2000" b="1" dirty="0" smtClean="0">
                <a:solidFill>
                  <a:srgbClr val="00B0F0"/>
                </a:solidFill>
              </a:rPr>
            </a:br>
            <a:endParaRPr lang="en-US" sz="2000" b="1" dirty="0">
              <a:solidFill>
                <a:srgbClr val="00B0F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35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078682"/>
            <a:ext cx="12191999" cy="77931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2410"/>
            <a:ext cx="12191999" cy="6070745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39/41</a:t>
            </a:r>
            <a:endParaRPr lang="en-US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01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ÙØªÛØ¬Ù ØªØµÙÛØ±Û Ø¨Ø±Ø§Û âªpower consumption LOGO HIGHâ¬â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10654"/>
            <a:ext cx="12191999" cy="74734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Image result for transistor symbol"/>
          <p:cNvSpPr>
            <a:spLocks noChangeAspect="1" noChangeArrowheads="1"/>
          </p:cNvSpPr>
          <p:nvPr/>
        </p:nvSpPr>
        <p:spPr bwMode="auto">
          <a:xfrm>
            <a:off x="307975" y="7937"/>
            <a:ext cx="3441372" cy="344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6" y="7937"/>
            <a:ext cx="12153074" cy="6102717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40/41</a:t>
            </a:r>
            <a:endParaRPr lang="en-US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69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275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388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18335"/>
            <a:ext cx="12191999" cy="839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4/41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583882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473440" y="3705275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F0"/>
                </a:solidFill>
                <a:latin typeface="HelveticaLTStd-Cond"/>
              </a:rPr>
              <a:t>130nm </a:t>
            </a:r>
            <a:r>
              <a:rPr lang="en-US" sz="2000" b="1" dirty="0" err="1">
                <a:solidFill>
                  <a:srgbClr val="00B0F0"/>
                </a:solidFill>
                <a:latin typeface="HelveticaLTStd-Cond"/>
              </a:rPr>
              <a:t>SiGe</a:t>
            </a:r>
            <a:r>
              <a:rPr lang="en-US" sz="2000" b="1" dirty="0">
                <a:solidFill>
                  <a:srgbClr val="00B0F0"/>
                </a:solidFill>
              </a:rPr>
              <a:t> </a:t>
            </a:r>
            <a:br>
              <a:rPr lang="en-US" sz="2000" b="1" dirty="0">
                <a:solidFill>
                  <a:srgbClr val="00B0F0"/>
                </a:solidFill>
              </a:rPr>
            </a:br>
            <a:endParaRPr lang="en-US" sz="2000" b="1" dirty="0">
              <a:solidFill>
                <a:srgbClr val="00B0F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110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22731"/>
            <a:ext cx="12191999" cy="8352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5/41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5838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39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57900"/>
            <a:ext cx="12191999" cy="8001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6/41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16"/>
          <a:stretch/>
        </p:blipFill>
        <p:spPr>
          <a:xfrm>
            <a:off x="0" y="0"/>
            <a:ext cx="12197080" cy="58388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6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53504"/>
            <a:ext cx="12191999" cy="80449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7/41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87" y="0"/>
            <a:ext cx="12104912" cy="5765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6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066692"/>
            <a:ext cx="12191999" cy="79130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11301412" y="6165055"/>
            <a:ext cx="733425" cy="50958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8/41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12" y="92126"/>
            <a:ext cx="12019188" cy="56889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55" y="6470073"/>
            <a:ext cx="3643745" cy="387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72197"/>
            <a:ext cx="1114699" cy="9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3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6198</TotalTime>
  <Words>203</Words>
  <Application>Microsoft Office PowerPoint</Application>
  <PresentationFormat>Widescreen</PresentationFormat>
  <Paragraphs>77</Paragraphs>
  <Slides>42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HelveticaLTStd-Cond</vt:lpstr>
      <vt:lpstr>Times New Roman</vt:lpstr>
      <vt:lpstr>Office Theme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mahyar safiallah</dc:creator>
  <cp:lastModifiedBy>kingpc</cp:lastModifiedBy>
  <cp:revision>477</cp:revision>
  <cp:lastPrinted>2019-06-21T03:06:35Z</cp:lastPrinted>
  <dcterms:created xsi:type="dcterms:W3CDTF">2018-12-10T22:55:10Z</dcterms:created>
  <dcterms:modified xsi:type="dcterms:W3CDTF">2022-06-26T16:21:41Z</dcterms:modified>
</cp:coreProperties>
</file>